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32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3EE86-023B-493A-9358-7025DBD266F8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87743-96F0-4872-9540-A282B5E98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671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7EA6B7-38A6-412C-9FB3-443E8C349FA5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>
              <a:latin typeface="Time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87743-96F0-4872-9540-A282B5E98C1C}" type="slidenum">
              <a:rPr lang="en-IN" smtClean="0">
                <a:solidFill>
                  <a:prstClr val="black"/>
                </a:solidFill>
              </a:rPr>
              <a:pPr/>
              <a:t>34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5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54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20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12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39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98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1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4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43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14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1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4624-8C33-4F3E-9629-B3DFFB0449DD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CB83A-641A-416D-8F45-5C5D2E479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3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n-lt"/>
              </a:rPr>
              <a:t>CS601PC:MACHINE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7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A TARGET CONCEPT: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	</a:t>
            </a:r>
            <a:r>
              <a:rPr lang="en-IN" dirty="0" smtClean="0"/>
              <a:t>enjoy sport : X -&gt; {0,1}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TRAINING EXAMPLES: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	</a:t>
            </a:r>
            <a:r>
              <a:rPr lang="en-IN" dirty="0" smtClean="0"/>
              <a:t>D: POSITIVE &amp; NEGATIVE examples of the 	target function.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DETERMINE:</a:t>
            </a:r>
            <a:endParaRPr lang="en-IN" dirty="0" smtClean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	</a:t>
            </a:r>
            <a:r>
              <a:rPr lang="en-IN" dirty="0" smtClean="0"/>
              <a:t>A hypothesis “h” in H such that h(x)=c(x) 	for all the values of x in X.</a:t>
            </a:r>
            <a:endParaRPr lang="en-I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solidFill>
                  <a:schemeClr val="accent6">
                    <a:lumMod val="75000"/>
                  </a:schemeClr>
                </a:solidFill>
              </a:rPr>
              <a:t>A CONCEPT LEARNING TASK</a:t>
            </a:r>
            <a:endParaRPr lang="en-IN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Concept learning means inferring a Boolean valued function from the training examples of its input &amp; output.</a:t>
            </a:r>
          </a:p>
          <a:p>
            <a:r>
              <a:rPr lang="en-IN" sz="2400" dirty="0" smtClean="0"/>
              <a:t>An example learning task “ENJOY SPORT”: where a friend enjoys water sports or not??</a:t>
            </a:r>
          </a:p>
          <a:p>
            <a:r>
              <a:rPr lang="en-IN" sz="2400" dirty="0" smtClean="0"/>
              <a:t>Several attributes are present in this task like : sky, air temperature, humidity, wind, water forecast and also “enjoy sport”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280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accent6">
                    <a:lumMod val="75000"/>
                  </a:schemeClr>
                </a:solidFill>
              </a:rPr>
              <a:t>A CONCEPT LEARNING TASK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2124"/>
            <a:ext cx="7190556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2657"/>
            <a:ext cx="7488832" cy="499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1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b="1" spc="320" dirty="0" smtClean="0">
                <a:solidFill>
                  <a:srgbClr val="FF0000"/>
                </a:solidFill>
                <a:cs typeface="Times New Roman"/>
              </a:rPr>
              <a:t>TRAINING</a:t>
            </a:r>
            <a:r>
              <a:rPr lang="en-IN" sz="2000" b="1" spc="320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n-IN" sz="2400" b="1" spc="395" dirty="0" smtClean="0">
                <a:solidFill>
                  <a:srgbClr val="FF0000"/>
                </a:solidFill>
                <a:cs typeface="Times New Roman"/>
              </a:rPr>
              <a:t>EXAMPLES </a:t>
            </a:r>
            <a:r>
              <a:rPr lang="en-IN" sz="2400" b="1" spc="275" dirty="0" smtClean="0">
                <a:solidFill>
                  <a:srgbClr val="FF0000"/>
                </a:solidFill>
                <a:cs typeface="Times New Roman"/>
              </a:rPr>
              <a:t>FOR</a:t>
            </a:r>
            <a:r>
              <a:rPr lang="en-IN" sz="2400" b="1" spc="475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n-IN" sz="2400" b="1" spc="235" dirty="0" smtClean="0">
                <a:solidFill>
                  <a:srgbClr val="FF0000"/>
                </a:solidFill>
                <a:cs typeface="Times New Roman"/>
              </a:rPr>
              <a:t>ENJOYSPORT:</a:t>
            </a:r>
            <a:r>
              <a:rPr lang="en-IN" sz="2000" b="1" dirty="0" smtClean="0">
                <a:solidFill>
                  <a:srgbClr val="FF0000"/>
                </a:solidFill>
                <a:cs typeface="Times New Roman"/>
              </a:rPr>
              <a:t/>
            </a:r>
            <a:br>
              <a:rPr lang="en-IN" sz="2000" b="1" dirty="0" smtClean="0">
                <a:solidFill>
                  <a:srgbClr val="FF0000"/>
                </a:solidFill>
                <a:cs typeface="Times New Roman"/>
              </a:rPr>
            </a:br>
            <a:endParaRPr lang="en-IN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sz="2000" dirty="0" smtClean="0">
              <a:latin typeface="+mj-lt"/>
            </a:endParaRPr>
          </a:p>
          <a:p>
            <a:pPr marL="41973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b="1" spc="190" dirty="0">
                <a:solidFill>
                  <a:srgbClr val="FF0000"/>
                </a:solidFill>
                <a:latin typeface="+mj-lt"/>
                <a:cs typeface="Times New Roman"/>
              </a:rPr>
              <a:t>TASK</a:t>
            </a:r>
            <a:r>
              <a:rPr lang="en-US" sz="2400" b="1" spc="190" dirty="0">
                <a:latin typeface="+mj-lt"/>
                <a:cs typeface="Times New Roman"/>
              </a:rPr>
              <a:t>:</a:t>
            </a:r>
            <a:r>
              <a:rPr lang="en-US" sz="2400" spc="190" dirty="0">
                <a:latin typeface="+mj-lt"/>
                <a:cs typeface="Times New Roman"/>
              </a:rPr>
              <a:t> </a:t>
            </a:r>
            <a:r>
              <a:rPr lang="en-US" sz="2400" spc="190" dirty="0" smtClean="0">
                <a:latin typeface="+mj-lt"/>
                <a:cs typeface="Times New Roman"/>
              </a:rPr>
              <a:t>to </a:t>
            </a:r>
            <a:r>
              <a:rPr lang="en-US" sz="2400" spc="190" dirty="0">
                <a:latin typeface="+mj-lt"/>
                <a:cs typeface="Times New Roman"/>
              </a:rPr>
              <a:t>predict “enjoy sport” of an arbitrary day </a:t>
            </a:r>
            <a:r>
              <a:rPr lang="en-US" sz="2400" spc="190" dirty="0" smtClean="0">
                <a:latin typeface="+mj-lt"/>
                <a:cs typeface="Times New Roman"/>
              </a:rPr>
              <a:t>based </a:t>
            </a:r>
            <a:r>
              <a:rPr lang="en-US" sz="2400" spc="190" dirty="0">
                <a:latin typeface="+mj-lt"/>
                <a:cs typeface="Times New Roman"/>
              </a:rPr>
              <a:t>on other values of </a:t>
            </a:r>
            <a:r>
              <a:rPr lang="en-US" sz="2400" spc="190" dirty="0" smtClean="0">
                <a:latin typeface="+mj-lt"/>
                <a:cs typeface="Times New Roman"/>
              </a:rPr>
              <a:t>attributes</a:t>
            </a:r>
          </a:p>
          <a:p>
            <a:pPr marL="41973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b="1" spc="190" dirty="0" smtClean="0">
                <a:solidFill>
                  <a:srgbClr val="FF0000"/>
                </a:solidFill>
                <a:latin typeface="+mj-lt"/>
                <a:cs typeface="Times New Roman"/>
              </a:rPr>
              <a:t>HYPOTHESIS REPRESENTATION:</a:t>
            </a: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spc="190" dirty="0" smtClean="0">
                <a:latin typeface="+mj-lt"/>
                <a:cs typeface="Times New Roman"/>
              </a:rPr>
              <a:t>Conjunction of constraints on the instance attributes.</a:t>
            </a: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spc="190" dirty="0" smtClean="0">
                <a:latin typeface="+mj-lt"/>
                <a:cs typeface="Times New Roman"/>
              </a:rPr>
              <a:t>Here, it’s a vector having 6 constraints </a:t>
            </a:r>
            <a:r>
              <a:rPr lang="en-US" sz="2400" spc="190" dirty="0" err="1" smtClean="0">
                <a:latin typeface="+mj-lt"/>
                <a:cs typeface="Times New Roman"/>
              </a:rPr>
              <a:t>i.e</a:t>
            </a:r>
            <a:r>
              <a:rPr lang="en-US" sz="2400" spc="190" dirty="0" smtClean="0">
                <a:latin typeface="+mj-lt"/>
                <a:cs typeface="Times New Roman"/>
              </a:rPr>
              <a:t> </a:t>
            </a:r>
            <a:r>
              <a:rPr lang="en-US" sz="2400" spc="190" dirty="0" err="1" smtClean="0">
                <a:latin typeface="+mj-lt"/>
                <a:cs typeface="Times New Roman"/>
              </a:rPr>
              <a:t>sky,temp,humid,wind,water</a:t>
            </a:r>
            <a:r>
              <a:rPr lang="en-US" sz="2400" spc="190" dirty="0" smtClean="0">
                <a:latin typeface="+mj-lt"/>
                <a:cs typeface="Times New Roman"/>
              </a:rPr>
              <a:t> and forecast.</a:t>
            </a: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spc="190" dirty="0" smtClean="0">
                <a:latin typeface="+mj-lt"/>
                <a:cs typeface="Times New Roman"/>
              </a:rPr>
              <a:t>For each attribute, Hypothesis will be</a:t>
            </a:r>
            <a:r>
              <a:rPr lang="en-US" sz="2000" spc="190" dirty="0" smtClean="0">
                <a:latin typeface="+mj-lt"/>
                <a:cs typeface="Times New Roman"/>
              </a:rPr>
              <a:t>:</a:t>
            </a:r>
          </a:p>
          <a:p>
            <a:pPr marL="2134234" lvl="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pc="190" dirty="0" smtClean="0">
                <a:latin typeface="+mj-lt"/>
                <a:cs typeface="Times New Roman"/>
              </a:rPr>
              <a:t>“?” -</a:t>
            </a:r>
            <a:r>
              <a:rPr lang="en-US" spc="190" dirty="0" smtClean="0">
                <a:latin typeface="+mj-lt"/>
                <a:cs typeface="Times New Roman"/>
                <a:sym typeface="Wingdings" panose="05000000000000000000" pitchFamily="2" charset="2"/>
              </a:rPr>
              <a:t> any value is acceptable for this attribute</a:t>
            </a:r>
          </a:p>
          <a:p>
            <a:pPr marL="2134234" lvl="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pc="190" dirty="0" smtClean="0">
                <a:latin typeface="+mj-lt"/>
                <a:cs typeface="Times New Roman"/>
                <a:sym typeface="Wingdings" panose="05000000000000000000" pitchFamily="2" charset="2"/>
              </a:rPr>
              <a:t>“Ø” -&gt; no value is </a:t>
            </a:r>
            <a:r>
              <a:rPr lang="en-US" spc="190" dirty="0" err="1" smtClean="0">
                <a:latin typeface="+mj-lt"/>
                <a:cs typeface="Times New Roman"/>
                <a:sym typeface="Wingdings" panose="05000000000000000000" pitchFamily="2" charset="2"/>
              </a:rPr>
              <a:t>accptable</a:t>
            </a:r>
            <a:endParaRPr lang="en-US" spc="190" dirty="0" smtClean="0">
              <a:latin typeface="+mj-lt"/>
              <a:cs typeface="Times New Roman"/>
              <a:sym typeface="Wingdings" panose="05000000000000000000" pitchFamily="2" charset="2"/>
            </a:endParaRPr>
          </a:p>
          <a:p>
            <a:pPr marL="2134234" lvl="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pc="190" dirty="0" smtClean="0">
                <a:latin typeface="+mj-lt"/>
                <a:cs typeface="Times New Roman"/>
                <a:sym typeface="Wingdings" panose="05000000000000000000" pitchFamily="2" charset="2"/>
              </a:rPr>
              <a:t>Specify a single value </a:t>
            </a:r>
            <a:r>
              <a:rPr lang="en-US" spc="190" dirty="0" err="1" smtClean="0">
                <a:latin typeface="+mj-lt"/>
                <a:cs typeface="Times New Roman"/>
                <a:sym typeface="Wingdings" panose="05000000000000000000" pitchFamily="2" charset="2"/>
              </a:rPr>
              <a:t>i.e</a:t>
            </a:r>
            <a:r>
              <a:rPr lang="en-US" spc="190" dirty="0" smtClean="0">
                <a:latin typeface="+mj-lt"/>
                <a:cs typeface="Times New Roman"/>
                <a:sym typeface="Wingdings" panose="05000000000000000000" pitchFamily="2" charset="2"/>
              </a:rPr>
              <a:t> required. Ex, warm.</a:t>
            </a:r>
            <a:endParaRPr lang="en-US" spc="190" dirty="0" smtClean="0">
              <a:latin typeface="+mj-lt"/>
              <a:cs typeface="Times New Roman"/>
            </a:endParaRP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endParaRPr lang="en-US" sz="2000" spc="190" dirty="0" smtClean="0">
              <a:latin typeface="+mj-lt"/>
              <a:cs typeface="Times New Roman"/>
            </a:endParaRP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endParaRPr lang="en-US" sz="2000" dirty="0">
              <a:latin typeface="+mj-lt"/>
              <a:cs typeface="Times New Roman"/>
            </a:endParaRPr>
          </a:p>
          <a:p>
            <a:endParaRPr lang="en-IN" sz="2000" dirty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4173"/>
            <a:ext cx="8208912" cy="136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21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A POSITIVE EXAMPLE: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	</a:t>
            </a:r>
            <a:r>
              <a:rPr lang="en-IN" sz="2400" dirty="0"/>
              <a:t> </a:t>
            </a:r>
            <a:r>
              <a:rPr lang="en-IN" sz="2400" dirty="0" smtClean="0"/>
              <a:t>if an instance ‘x’ </a:t>
            </a:r>
            <a:r>
              <a:rPr lang="en-IN" sz="2400" dirty="0" err="1" smtClean="0"/>
              <a:t>satifies</a:t>
            </a:r>
            <a:r>
              <a:rPr lang="en-IN" sz="2400" dirty="0" smtClean="0"/>
              <a:t> all constraints of hypothesis ‘h’ then ‘h’ classifies ‘x’ as a “</a:t>
            </a:r>
            <a:r>
              <a:rPr lang="en-IN" sz="2400" b="1" dirty="0" smtClean="0"/>
              <a:t>positive example”.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b="1" dirty="0"/>
              <a:t>	</a:t>
            </a:r>
            <a:r>
              <a:rPr lang="en-IN" sz="2400" b="1" dirty="0" smtClean="0"/>
              <a:t>	=&gt; h(x)=1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 smtClean="0"/>
              <a:t>example: </a:t>
            </a:r>
          </a:p>
          <a:p>
            <a:pPr lvl="3"/>
            <a:r>
              <a:rPr lang="en-IN" dirty="0" smtClean="0">
                <a:solidFill>
                  <a:srgbClr val="0070C0"/>
                </a:solidFill>
              </a:rPr>
              <a:t>(?, cold, high,?,?,?)  </a:t>
            </a:r>
            <a:r>
              <a:rPr lang="en-IN" dirty="0" smtClean="0"/>
              <a:t>means enjoys sport on a cold day with </a:t>
            </a:r>
            <a:r>
              <a:rPr lang="en-IN" dirty="0" err="1" smtClean="0"/>
              <a:t>highhumidity</a:t>
            </a:r>
            <a:endParaRPr lang="en-IN" dirty="0" smtClean="0"/>
          </a:p>
          <a:p>
            <a:pPr lvl="3"/>
            <a:r>
              <a:rPr lang="en-IN" dirty="0" smtClean="0">
                <a:solidFill>
                  <a:srgbClr val="0070C0"/>
                </a:solidFill>
              </a:rPr>
              <a:t>(?,?,?,?,?,?)</a:t>
            </a:r>
            <a:r>
              <a:rPr lang="en-IN" dirty="0" smtClean="0"/>
              <a:t> means enjoys sports = yes on any day </a:t>
            </a:r>
            <a:r>
              <a:rPr lang="en-IN" dirty="0" err="1" smtClean="0"/>
              <a:t>i.e</a:t>
            </a:r>
            <a:r>
              <a:rPr lang="en-IN" dirty="0" smtClean="0"/>
              <a:t> everyday positive</a:t>
            </a:r>
          </a:p>
          <a:p>
            <a:pPr lvl="3"/>
            <a:r>
              <a:rPr lang="en-IN" dirty="0" smtClean="0">
                <a:solidFill>
                  <a:srgbClr val="0070C0"/>
                </a:solidFill>
              </a:rPr>
              <a:t>(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</a:t>
            </a:r>
            <a:r>
              <a:rPr lang="en-IN" dirty="0" smtClean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  <a:r>
              <a:rPr lang="en-IN" dirty="0" smtClean="0">
                <a:sym typeface="Wingdings" panose="05000000000000000000" pitchFamily="2" charset="2"/>
              </a:rPr>
              <a:t> means none of the day is a positive example.</a:t>
            </a:r>
            <a:endParaRPr lang="en-US" spc="190" dirty="0">
              <a:cs typeface="Times New Roman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07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A TARGET CONCEPT: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	</a:t>
            </a:r>
            <a:r>
              <a:rPr lang="en-IN" dirty="0" smtClean="0"/>
              <a:t>enjoy sport : X -&gt; {0,1}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TRAINING EXAMPLES: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	</a:t>
            </a:r>
            <a:r>
              <a:rPr lang="en-IN" dirty="0" smtClean="0"/>
              <a:t>D: POSITIVE &amp; NEGATIVE examples of the 	target function.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DETERMINE:</a:t>
            </a:r>
            <a:endParaRPr lang="en-IN" dirty="0" smtClean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	</a:t>
            </a:r>
            <a:r>
              <a:rPr lang="en-IN" dirty="0" smtClean="0"/>
              <a:t>A hypothesis “h” in H such that h(x)=c(x) 	for all the values of x in X.</a:t>
            </a:r>
            <a:endParaRPr lang="en-I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2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00174"/>
            <a:ext cx="7776863" cy="48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4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NOTATION: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INSTANCES:  </a:t>
            </a:r>
            <a:r>
              <a:rPr lang="en-IN" dirty="0" smtClean="0"/>
              <a:t>set of items over which the concept is defined is called “ set of instances”, X.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TARGET CONCEPT: </a:t>
            </a:r>
            <a:r>
              <a:rPr lang="en-IN" dirty="0" smtClean="0"/>
              <a:t>the concept or the function to be learned is called target concept, C. it can be a </a:t>
            </a:r>
            <a:r>
              <a:rPr lang="en-IN" dirty="0" err="1" smtClean="0"/>
              <a:t>boolean</a:t>
            </a:r>
            <a:r>
              <a:rPr lang="en-IN" dirty="0" smtClean="0"/>
              <a:t> valued function defined over the instances X.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		C:X-&gt;{0,1}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	EX: in “ enjoy sport “ concept, 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		 c(x)= 1 if </a:t>
            </a:r>
            <a:r>
              <a:rPr lang="en-IN" dirty="0" err="1" smtClean="0"/>
              <a:t>enjoysport</a:t>
            </a:r>
            <a:r>
              <a:rPr lang="en-IN" dirty="0" smtClean="0"/>
              <a:t> = yes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		 c(x)=0 if </a:t>
            </a:r>
            <a:r>
              <a:rPr lang="en-IN" dirty="0" err="1" smtClean="0"/>
              <a:t>enjoysport</a:t>
            </a:r>
            <a:r>
              <a:rPr lang="en-IN" dirty="0" smtClean="0"/>
              <a:t> = no.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24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57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NOTATION: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TRAINING EXAMPLES:</a:t>
            </a:r>
            <a:r>
              <a:rPr lang="en-IN" dirty="0" smtClean="0"/>
              <a:t> when learning a target concept a learner is provided a set of training examples. They consists of instances x from X , along with this target concept value c(x).</a:t>
            </a:r>
          </a:p>
          <a:p>
            <a:pPr marL="914400" lvl="2" indent="0">
              <a:buNone/>
            </a:pPr>
            <a:r>
              <a:rPr lang="en-IN" dirty="0" smtClean="0"/>
              <a:t>If c(x) = 1 -&gt; positive training example</a:t>
            </a:r>
          </a:p>
          <a:p>
            <a:pPr marL="914400" lvl="2" indent="0">
              <a:buNone/>
            </a:pPr>
            <a:r>
              <a:rPr lang="en-IN" dirty="0" smtClean="0"/>
              <a:t>If c(x)=0 -&gt; negative training example</a:t>
            </a:r>
          </a:p>
          <a:p>
            <a:pPr marL="914400" lvl="2" indent="0">
              <a:buNone/>
            </a:pPr>
            <a:r>
              <a:rPr lang="en-IN" dirty="0" smtClean="0"/>
              <a:t>It is written in the form of ordered pair &lt;</a:t>
            </a:r>
            <a:r>
              <a:rPr lang="en-IN" dirty="0" err="1" smtClean="0"/>
              <a:t>x,c</a:t>
            </a:r>
            <a:r>
              <a:rPr lang="en-IN" dirty="0" smtClean="0"/>
              <a:t>(x)&gt; for defining a training example. </a:t>
            </a:r>
          </a:p>
          <a:p>
            <a:pPr marL="914400" lvl="2" indent="0">
              <a:buNone/>
            </a:pPr>
            <a:r>
              <a:rPr lang="en-IN" dirty="0" smtClean="0"/>
              <a:t>Where x= instance and c(x) is its target concept value.</a:t>
            </a:r>
          </a:p>
          <a:p>
            <a:pPr marL="914400" lvl="2" indent="0">
              <a:buNone/>
            </a:pPr>
            <a:r>
              <a:rPr lang="en-IN" dirty="0" smtClean="0"/>
              <a:t>The set of training set examples available is denoted as D.</a:t>
            </a:r>
          </a:p>
        </p:txBody>
      </p:sp>
    </p:spTree>
    <p:extLst>
      <p:ext uri="{BB962C8B-B14F-4D97-AF65-F5344CB8AC3E}">
        <p14:creationId xmlns:p14="http://schemas.microsoft.com/office/powerpoint/2010/main" val="278802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Textbook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mtClean="0"/>
              <a:t>	Tom M. Mitchell</a:t>
            </a:r>
          </a:p>
          <a:p>
            <a:pPr>
              <a:buFontTx/>
              <a:buNone/>
            </a:pPr>
            <a:r>
              <a:rPr lang="en-US" altLang="en-US" smtClean="0"/>
              <a:t>    </a:t>
            </a:r>
            <a:r>
              <a:rPr lang="en-US" altLang="en-US" i="1" smtClean="0"/>
              <a:t>Machine Learning</a:t>
            </a:r>
          </a:p>
          <a:p>
            <a:pPr>
              <a:buFontTx/>
              <a:buNone/>
            </a:pPr>
            <a:r>
              <a:rPr lang="en-US" altLang="en-US" smtClean="0"/>
              <a:t>    McGraw-Hill, New York</a:t>
            </a:r>
          </a:p>
        </p:txBody>
      </p:sp>
    </p:spTree>
    <p:extLst>
      <p:ext uri="{BB962C8B-B14F-4D97-AF65-F5344CB8AC3E}">
        <p14:creationId xmlns:p14="http://schemas.microsoft.com/office/powerpoint/2010/main" val="33904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229600" cy="4525963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NOTATION: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ALL POSSIBLE HYPOTHESIS:</a:t>
            </a:r>
            <a:r>
              <a:rPr lang="en-IN" dirty="0" smtClean="0"/>
              <a:t> 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denoted by H.</a:t>
            </a:r>
          </a:p>
          <a:p>
            <a:pPr marL="457200" lvl="1" indent="0">
              <a:buNone/>
            </a:pPr>
            <a:r>
              <a:rPr lang="en-IN" dirty="0" smtClean="0"/>
              <a:t>Using the set od training examples the learner must hypothesize or estimate C..</a:t>
            </a:r>
          </a:p>
          <a:p>
            <a:pPr marL="457200" lvl="1" indent="0">
              <a:buNone/>
            </a:pPr>
            <a:r>
              <a:rPr lang="en-IN" dirty="0" smtClean="0"/>
              <a:t>Each hypothesis in H is denoted by “</a:t>
            </a:r>
            <a:r>
              <a:rPr lang="en-IN" dirty="0" err="1" smtClean="0"/>
              <a:t>h”which</a:t>
            </a:r>
            <a:r>
              <a:rPr lang="en-IN" dirty="0" smtClean="0"/>
              <a:t> is a </a:t>
            </a:r>
            <a:r>
              <a:rPr lang="en-IN" dirty="0" err="1" smtClean="0"/>
              <a:t>boolean</a:t>
            </a:r>
            <a:r>
              <a:rPr lang="en-IN" dirty="0" smtClean="0"/>
              <a:t> value defined over X.</a:t>
            </a:r>
          </a:p>
          <a:p>
            <a:pPr marL="457200" lvl="1" indent="0">
              <a:buNone/>
            </a:pPr>
            <a:r>
              <a:rPr lang="en-IN" dirty="0" smtClean="0"/>
              <a:t>			h: X-&gt;{0,1}</a:t>
            </a:r>
          </a:p>
          <a:p>
            <a:pPr marL="457200" lvl="1" indent="0">
              <a:buNone/>
            </a:pPr>
            <a:r>
              <a:rPr lang="en-IN" dirty="0" smtClean="0"/>
              <a:t>GOAL: FIND  h such that  h(x) = c(x) for all x in X</a:t>
            </a:r>
          </a:p>
        </p:txBody>
      </p:sp>
    </p:spTree>
    <p:extLst>
      <p:ext uri="{BB962C8B-B14F-4D97-AF65-F5344CB8AC3E}">
        <p14:creationId xmlns:p14="http://schemas.microsoft.com/office/powerpoint/2010/main" val="10239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2063"/>
            <a:ext cx="8856984" cy="483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16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0"/>
            <a:ext cx="7848872" cy="409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7"/>
          <a:stretch/>
        </p:blipFill>
        <p:spPr bwMode="auto">
          <a:xfrm>
            <a:off x="1475655" y="3573016"/>
            <a:ext cx="5553075" cy="348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3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48680"/>
            <a:ext cx="8640960" cy="561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0"/>
            <a:ext cx="60864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4077072"/>
            <a:ext cx="61817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0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525963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 INDUCTIVE LEARNING HYPOTHESIS:</a:t>
            </a:r>
          </a:p>
          <a:p>
            <a:pPr marL="0" indent="0" algn="just">
              <a:buNone/>
            </a:pPr>
            <a:r>
              <a:rPr lang="en-US" sz="2400" dirty="0" smtClean="0"/>
              <a:t>Any hypothesis found to approximate the target function well over a sufficiently large set of training examples will also approximate the target function well over other unobserved examples.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002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CONCEPT LEARNING AS SEARCH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Concept learning can be viewed as the task of searching through a large space of hypotheses implicitly defined by the hypothesis representation.</a:t>
            </a:r>
          </a:p>
          <a:p>
            <a:pPr algn="just"/>
            <a:r>
              <a:rPr lang="en-US" sz="2400" dirty="0" smtClean="0"/>
              <a:t>The goal of this search is to find the hypothesis that best fits the training examples.</a:t>
            </a:r>
          </a:p>
          <a:p>
            <a:pPr algn="just"/>
            <a:r>
              <a:rPr lang="en-US" sz="2400" dirty="0" smtClean="0"/>
              <a:t>In </a:t>
            </a:r>
            <a:r>
              <a:rPr lang="en-US" sz="2400" dirty="0" err="1" smtClean="0"/>
              <a:t>Enjoysport</a:t>
            </a:r>
            <a:r>
              <a:rPr lang="en-US" sz="2400" dirty="0" smtClean="0"/>
              <a:t> example  number of instances of hypothesis are 5.4.4.4.4.4=5120 instances. </a:t>
            </a:r>
          </a:p>
          <a:p>
            <a:pPr algn="just"/>
            <a:r>
              <a:rPr lang="en-US" sz="2400" dirty="0" smtClean="0"/>
              <a:t> Most practical learning tasks involve much larger, sometimes infinite, hypothesis spaces. 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234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04938"/>
            <a:ext cx="65532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0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424935" cy="568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General-to-Specific Ordering of Hypotheses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1=&lt; sunny,?,?,strong,?,?&gt;</a:t>
            </a:r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2=&lt; sunny,?,?,?,?,?&gt;</a:t>
            </a:r>
          </a:p>
          <a:p>
            <a:pPr marL="0" indent="0">
              <a:buNone/>
            </a:pPr>
            <a:r>
              <a:rPr lang="en-US" dirty="0" smtClean="0"/>
              <a:t>Both hypotheses are giving positive result, but  then h2 is more general than h1.</a:t>
            </a:r>
          </a:p>
          <a:p>
            <a:pPr marL="0" indent="0">
              <a:buNone/>
            </a:pPr>
            <a:r>
              <a:rPr lang="en-US" dirty="0" smtClean="0"/>
              <a:t>(since h2 imposes fewer constraints on instance)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382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9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mtClean="0"/>
              <a:t>Unit-1</a:t>
            </a:r>
            <a:br>
              <a:rPr lang="en-US" altLang="en-US" smtClean="0"/>
            </a:br>
            <a:r>
              <a:rPr lang="en-US" altLang="en-US" smtClean="0"/>
              <a:t>chapter-2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45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General-to-Specific Ordering of Hypotheses</a:t>
            </a:r>
            <a:endParaRPr lang="en-IN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229200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800" dirty="0" smtClean="0"/>
              <a:t>Suppose if, </a:t>
            </a:r>
          </a:p>
          <a:p>
            <a:r>
              <a:rPr lang="en-IN" sz="2800" dirty="0" smtClean="0"/>
              <a:t>x- any instance</a:t>
            </a:r>
          </a:p>
          <a:p>
            <a:r>
              <a:rPr lang="en-IN" sz="2800" dirty="0" smtClean="0"/>
              <a:t>X- set of instances</a:t>
            </a:r>
          </a:p>
          <a:p>
            <a:r>
              <a:rPr lang="en-IN" sz="2800" dirty="0" smtClean="0"/>
              <a:t>h- any hypothesis</a:t>
            </a:r>
          </a:p>
          <a:p>
            <a:r>
              <a:rPr lang="en-IN" sz="2800" dirty="0" smtClean="0"/>
              <a:t>H- set of hypothesis</a:t>
            </a:r>
          </a:p>
          <a:p>
            <a:pPr marL="0" indent="0">
              <a:buNone/>
            </a:pPr>
            <a:r>
              <a:rPr lang="en-IN" sz="2800" dirty="0" smtClean="0"/>
              <a:t> then, we say that x satisfies h </a:t>
            </a:r>
            <a:r>
              <a:rPr lang="en-IN" sz="2800" dirty="0" err="1" smtClean="0"/>
              <a:t>iff</a:t>
            </a:r>
            <a:r>
              <a:rPr lang="en-IN" sz="2800" dirty="0" smtClean="0"/>
              <a:t> h(x)=1.</a:t>
            </a:r>
          </a:p>
          <a:p>
            <a:pPr marL="0" indent="0">
              <a:buNone/>
            </a:pPr>
            <a:r>
              <a:rPr lang="en-IN" dirty="0" smtClean="0"/>
              <a:t>Given 2 hypotheses </a:t>
            </a:r>
            <a:r>
              <a:rPr lang="en-IN" dirty="0" err="1" smtClean="0"/>
              <a:t>h</a:t>
            </a:r>
            <a:r>
              <a:rPr lang="en-IN" sz="1400" dirty="0" err="1" smtClean="0"/>
              <a:t>k</a:t>
            </a:r>
            <a:r>
              <a:rPr lang="en-IN" sz="1400" dirty="0" smtClean="0"/>
              <a:t> </a:t>
            </a:r>
            <a:r>
              <a:rPr lang="en-IN" dirty="0" smtClean="0"/>
              <a:t>and </a:t>
            </a:r>
            <a:r>
              <a:rPr lang="en-IN" dirty="0" err="1" smtClean="0"/>
              <a:t>h</a:t>
            </a:r>
            <a:r>
              <a:rPr lang="en-IN" sz="1600" dirty="0" err="1" smtClean="0"/>
              <a:t>j</a:t>
            </a:r>
            <a:r>
              <a:rPr lang="en-IN" dirty="0" smtClean="0"/>
              <a:t>, if any instance satisfying </a:t>
            </a:r>
            <a:r>
              <a:rPr lang="en-IN" dirty="0" err="1" smtClean="0"/>
              <a:t>h</a:t>
            </a:r>
            <a:r>
              <a:rPr lang="en-IN" sz="1400" dirty="0" err="1" smtClean="0"/>
              <a:t>k</a:t>
            </a:r>
            <a:r>
              <a:rPr lang="en-IN" sz="1400" dirty="0" smtClean="0"/>
              <a:t> </a:t>
            </a:r>
            <a:r>
              <a:rPr lang="en-IN" dirty="0" smtClean="0"/>
              <a:t>also satisfies </a:t>
            </a:r>
            <a:r>
              <a:rPr lang="en-IN" dirty="0" err="1" smtClean="0"/>
              <a:t>h</a:t>
            </a:r>
            <a:r>
              <a:rPr lang="en-IN" sz="1400" dirty="0" err="1" smtClean="0"/>
              <a:t>j</a:t>
            </a:r>
            <a:r>
              <a:rPr lang="en-IN" sz="1400" dirty="0" smtClean="0"/>
              <a:t> </a:t>
            </a:r>
            <a:r>
              <a:rPr lang="en-IN" dirty="0" smtClean="0"/>
              <a:t> then </a:t>
            </a:r>
            <a:r>
              <a:rPr lang="en-IN" dirty="0" err="1" smtClean="0"/>
              <a:t>h</a:t>
            </a:r>
            <a:r>
              <a:rPr lang="en-IN" sz="1400" dirty="0" err="1" smtClean="0"/>
              <a:t>j</a:t>
            </a:r>
            <a:r>
              <a:rPr lang="en-IN" dirty="0"/>
              <a:t> </a:t>
            </a:r>
            <a:r>
              <a:rPr lang="en-IN" dirty="0" smtClean="0"/>
              <a:t>is more general or equal to </a:t>
            </a:r>
            <a:r>
              <a:rPr lang="en-IN" dirty="0" err="1" smtClean="0"/>
              <a:t>h</a:t>
            </a:r>
            <a:r>
              <a:rPr lang="en-IN" sz="1400" dirty="0" err="1" smtClean="0"/>
              <a:t>k</a:t>
            </a:r>
            <a:r>
              <a:rPr lang="en-IN" sz="1400" dirty="0" smtClean="0"/>
              <a:t>. </a:t>
            </a:r>
          </a:p>
          <a:p>
            <a:pPr marL="0" indent="0">
              <a:buNone/>
            </a:pPr>
            <a:r>
              <a:rPr lang="en-IN" dirty="0" err="1" smtClean="0"/>
              <a:t>Strictly,then</a:t>
            </a:r>
            <a:r>
              <a:rPr lang="en-IN" dirty="0" smtClean="0"/>
              <a:t> </a:t>
            </a:r>
            <a:r>
              <a:rPr lang="en-IN" dirty="0" err="1" smtClean="0"/>
              <a:t>h</a:t>
            </a:r>
            <a:r>
              <a:rPr lang="en-IN" sz="1600" dirty="0" err="1" smtClean="0"/>
              <a:t>j</a:t>
            </a:r>
            <a:r>
              <a:rPr lang="en-IN" sz="1600" dirty="0" smtClean="0"/>
              <a:t> </a:t>
            </a:r>
            <a:r>
              <a:rPr lang="en-IN" dirty="0" smtClean="0"/>
              <a:t>is </a:t>
            </a:r>
            <a:r>
              <a:rPr lang="en-IN" b="1" dirty="0" smtClean="0">
                <a:solidFill>
                  <a:srgbClr val="FF0000"/>
                </a:solidFill>
              </a:rPr>
              <a:t>more general than </a:t>
            </a:r>
            <a:r>
              <a:rPr lang="en-IN" dirty="0" err="1" smtClean="0"/>
              <a:t>h</a:t>
            </a:r>
            <a:r>
              <a:rPr lang="en-IN" sz="1600" dirty="0" err="1" smtClean="0"/>
              <a:t>k</a:t>
            </a:r>
            <a:r>
              <a:rPr lang="en-IN" sz="1600" dirty="0" smtClean="0"/>
              <a:t>. </a:t>
            </a:r>
            <a:r>
              <a:rPr lang="en-IN" dirty="0" smtClean="0"/>
              <a:t>(or) </a:t>
            </a:r>
            <a:r>
              <a:rPr lang="en-IN" dirty="0" err="1" smtClean="0"/>
              <a:t>h</a:t>
            </a:r>
            <a:r>
              <a:rPr lang="en-IN" sz="1400" dirty="0" err="1" smtClean="0"/>
              <a:t>k</a:t>
            </a:r>
            <a:r>
              <a:rPr lang="en-IN" dirty="0" smtClean="0"/>
              <a:t> is </a:t>
            </a:r>
            <a:r>
              <a:rPr lang="en-IN" b="1" dirty="0" smtClean="0">
                <a:solidFill>
                  <a:srgbClr val="FF0000"/>
                </a:solidFill>
              </a:rPr>
              <a:t>more specific than </a:t>
            </a:r>
            <a:r>
              <a:rPr lang="en-IN" dirty="0" err="1" smtClean="0"/>
              <a:t>h</a:t>
            </a:r>
            <a:r>
              <a:rPr lang="en-IN" sz="1400" dirty="0" err="1" smtClean="0"/>
              <a:t>j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25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General-to-Specific Ordering of Hypotheses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76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FIND-S ALGORITHM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It is an application of </a:t>
            </a:r>
            <a:r>
              <a:rPr lang="en-IN" dirty="0" err="1" smtClean="0"/>
              <a:t>more_general_than</a:t>
            </a:r>
            <a:r>
              <a:rPr lang="en-IN" dirty="0" smtClean="0"/>
              <a:t> partial ordering.</a:t>
            </a:r>
          </a:p>
          <a:p>
            <a:r>
              <a:rPr lang="en-IN" dirty="0" smtClean="0"/>
              <a:t>It stands for FINDING A MAXIMALLY SPECIFIC ALGORITHM.</a:t>
            </a:r>
          </a:p>
        </p:txBody>
      </p:sp>
    </p:spTree>
    <p:extLst>
      <p:ext uri="{BB962C8B-B14F-4D97-AF65-F5344CB8AC3E}">
        <p14:creationId xmlns:p14="http://schemas.microsoft.com/office/powerpoint/2010/main" val="7306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FIND-S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547173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1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FIND-S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619250"/>
            <a:ext cx="58769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3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FIND-S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412776"/>
            <a:ext cx="65436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FIND-S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836712"/>
            <a:ext cx="64103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12" y="3379887"/>
            <a:ext cx="6362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92" y="4221088"/>
            <a:ext cx="6667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47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FIND-S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09724"/>
            <a:ext cx="7848871" cy="448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61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FIND-S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757363"/>
            <a:ext cx="64960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4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FIND-S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56" y="1196752"/>
            <a:ext cx="6110436" cy="388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38" y="4869160"/>
            <a:ext cx="5820072" cy="238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6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65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CHAPTER-2</a:t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Concept learning and the General-to-specific ordering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332038"/>
            <a:ext cx="8229600" cy="4525962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>
                <a:solidFill>
                  <a:srgbClr val="FF0000"/>
                </a:solidFill>
              </a:rPr>
              <a:t>CONTENTS:</a:t>
            </a:r>
          </a:p>
          <a:p>
            <a:r>
              <a:rPr lang="en-US" altLang="en-US" sz="2000" dirty="0" smtClean="0"/>
              <a:t>Introduction</a:t>
            </a:r>
          </a:p>
          <a:p>
            <a:r>
              <a:rPr lang="en-US" altLang="en-US" sz="2000" dirty="0" smtClean="0"/>
              <a:t>A concept learning task</a:t>
            </a:r>
          </a:p>
          <a:p>
            <a:r>
              <a:rPr lang="en-US" altLang="en-US" sz="2000" dirty="0" smtClean="0"/>
              <a:t>Concept learning as  search</a:t>
            </a:r>
          </a:p>
          <a:p>
            <a:r>
              <a:rPr lang="en-US" altLang="en-US" sz="2000" dirty="0" err="1" smtClean="0"/>
              <a:t>Find-S:Finding</a:t>
            </a:r>
            <a:r>
              <a:rPr lang="en-US" altLang="en-US" sz="2000" dirty="0" smtClean="0"/>
              <a:t> a Maximally specific Hypotheses</a:t>
            </a:r>
          </a:p>
          <a:p>
            <a:r>
              <a:rPr lang="en-US" altLang="en-US" sz="2000" dirty="0" smtClean="0"/>
              <a:t>Version spaces and the CANDIDATE-Elimination algorithm with remarks</a:t>
            </a:r>
          </a:p>
          <a:p>
            <a:r>
              <a:rPr lang="en-US" altLang="en-US" sz="2000" dirty="0" smtClean="0"/>
              <a:t>Inductive bias</a:t>
            </a:r>
          </a:p>
          <a:p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285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FIND-S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60007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9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VERSION SPACES &amp; CANDIDATE ELIMINATION ALGORITHM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92088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4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CONSISTENT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64103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3" t="41798" r="29315" b="33183"/>
          <a:stretch/>
        </p:blipFill>
        <p:spPr bwMode="auto">
          <a:xfrm>
            <a:off x="539552" y="4005064"/>
            <a:ext cx="7920879" cy="257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LIST  - THEN – ELIMINATE ALGORTIHM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69246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b="1" dirty="0">
                <a:solidFill>
                  <a:srgbClr val="FF0000"/>
                </a:solidFill>
              </a:rPr>
              <a:t>LIST  - THEN – ELIMINATE </a:t>
            </a:r>
            <a:r>
              <a:rPr lang="en-IN" b="1" dirty="0" smtClean="0">
                <a:solidFill>
                  <a:srgbClr val="FF0000"/>
                </a:solidFill>
              </a:rPr>
              <a:t>ALGORTIHM</a:t>
            </a:r>
            <a:br>
              <a:rPr lang="en-IN" b="1" dirty="0" smtClean="0">
                <a:solidFill>
                  <a:srgbClr val="FF0000"/>
                </a:solidFill>
              </a:rPr>
            </a:br>
            <a:r>
              <a:rPr lang="en-IN" sz="2700" b="1" dirty="0" smtClean="0"/>
              <a:t>CONSISTENT HYPOTHESIS &amp; VERSION SPACE</a:t>
            </a:r>
            <a:endParaRPr lang="en-IN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1" t="28314" r="25000" b="33183"/>
          <a:stretch/>
        </p:blipFill>
        <p:spPr bwMode="auto">
          <a:xfrm>
            <a:off x="611560" y="1700808"/>
            <a:ext cx="6061753" cy="264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5" t="29663" r="26573" b="35169"/>
          <a:stretch/>
        </p:blipFill>
        <p:spPr bwMode="auto">
          <a:xfrm>
            <a:off x="724576" y="4446141"/>
            <a:ext cx="5948737" cy="241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5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LIST  - THEN – ELIMINATE ALGORTIHM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61626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9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COMPACT REPRESENTATION FOR VERSION SPACES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554355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124" y="4294998"/>
            <a:ext cx="47434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89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GENERAL AND SPECIFIC BOUNDARIES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813690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1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VERSION SPACE REPRESENTAION THEOREM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67056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20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THE CANDIDATE_ELIMINATION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6229350" cy="449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44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solidFill>
                  <a:schemeClr val="accent6">
                    <a:lumMod val="75000"/>
                  </a:schemeClr>
                </a:solidFill>
              </a:rPr>
              <a:t>A CONCEPT LEARNING TASK</a:t>
            </a:r>
            <a:endParaRPr lang="en-IN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Concept learning means inferring a Boolean valued function from the training examples of its input &amp; output.</a:t>
            </a:r>
          </a:p>
          <a:p>
            <a:r>
              <a:rPr lang="en-IN" sz="2400" dirty="0" smtClean="0"/>
              <a:t>An example learning task “ENJOY SPORT”: where a friend enjoys water sports or not??</a:t>
            </a:r>
          </a:p>
          <a:p>
            <a:r>
              <a:rPr lang="en-IN" sz="2400" dirty="0" smtClean="0"/>
              <a:t>Several attributes are present in this task like : sky, air temperature, humidity, wind, water forecast and also “enjoy sport”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2606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THE CANDIDATE_ELIMINATION ALGORITHM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Initialise G and S: S0  and G0 are initial boundary sets.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89040"/>
            <a:ext cx="490365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35" y="1052736"/>
            <a:ext cx="47434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65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THE CANDIDATE_ELIMINATION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6696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36712"/>
            <a:ext cx="47434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88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5817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654"/>
            <a:ext cx="47434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28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THE CANDIDATE_ELIMINATION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1" t="17379" r="23820" b="29738"/>
          <a:stretch/>
        </p:blipFill>
        <p:spPr bwMode="auto">
          <a:xfrm>
            <a:off x="539552" y="1556792"/>
            <a:ext cx="8352928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98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THE CANDIDATE_ELIMINATION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1147763"/>
            <a:ext cx="67722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5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38" y="2204864"/>
            <a:ext cx="65722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04664"/>
            <a:ext cx="47434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2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THE </a:t>
            </a:r>
            <a:r>
              <a:rPr lang="en-IN" b="1" dirty="0" smtClean="0">
                <a:solidFill>
                  <a:srgbClr val="FF0000"/>
                </a:solidFill>
              </a:rPr>
              <a:t>LEARNED VERSION SPACE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1124744"/>
            <a:ext cx="67532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5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CLASSIFYING NEW 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52563"/>
            <a:ext cx="65532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CLASSIFYING NEW 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543050"/>
            <a:ext cx="63722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17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REMARKS ON VERSION SPACE &amp; CANDIDATE_ELIMINATION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1650"/>
            <a:ext cx="7920880" cy="43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8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accent6">
                    <a:lumMod val="75000"/>
                  </a:schemeClr>
                </a:solidFill>
              </a:rPr>
              <a:t>A CONCEPT LEARNING TASK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2124"/>
            <a:ext cx="7190556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601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ORDERING ON TRAINING EXAMPLES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619250"/>
            <a:ext cx="7141220" cy="447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3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USE OF PARTIALLY LEARNED CONCEPTS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628800"/>
            <a:ext cx="649605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34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CLASSIFYING NEW EXAMPLES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433513"/>
            <a:ext cx="64198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3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HYPOTHESIS SPACE &amp; BIAS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447800"/>
            <a:ext cx="62769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6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EXTENDING THE HYPOTHESIS SPACE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447800"/>
            <a:ext cx="66103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5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UNBIASED LEARNER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81163"/>
            <a:ext cx="63246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3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NO GENERALIZATION WITHOUT BIAS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728788"/>
            <a:ext cx="66389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4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NO INDUCTIVE INFERENCE WITHOUT A BIAS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4484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13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INDUCTIVE BIAS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85913"/>
            <a:ext cx="6617345" cy="450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97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INDUCTIVE BIAS OF CANDIDATE_ELIMINATION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719263"/>
            <a:ext cx="7848872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6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2657"/>
            <a:ext cx="7488832" cy="499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296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INDUCTIVE SYSTEM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943100"/>
            <a:ext cx="63436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98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EQUIVALENT DEDUCTIVE SYSTEM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571625"/>
            <a:ext cx="61341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EACH LEARNER HAS AN INDUCTIVE BIAS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389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8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b="1" spc="320" dirty="0" smtClean="0">
                <a:solidFill>
                  <a:srgbClr val="FF0000"/>
                </a:solidFill>
                <a:cs typeface="Times New Roman"/>
              </a:rPr>
              <a:t>TRAINING</a:t>
            </a:r>
            <a:r>
              <a:rPr lang="en-IN" sz="2000" b="1" spc="320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n-IN" sz="2400" b="1" spc="395" dirty="0" smtClean="0">
                <a:solidFill>
                  <a:srgbClr val="FF0000"/>
                </a:solidFill>
                <a:cs typeface="Times New Roman"/>
              </a:rPr>
              <a:t>EXAMPLES </a:t>
            </a:r>
            <a:r>
              <a:rPr lang="en-IN" sz="2400" b="1" spc="275" dirty="0" smtClean="0">
                <a:solidFill>
                  <a:srgbClr val="FF0000"/>
                </a:solidFill>
                <a:cs typeface="Times New Roman"/>
              </a:rPr>
              <a:t>FOR</a:t>
            </a:r>
            <a:r>
              <a:rPr lang="en-IN" sz="2400" b="1" spc="475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n-IN" sz="2400" b="1" spc="235" dirty="0" smtClean="0">
                <a:solidFill>
                  <a:srgbClr val="FF0000"/>
                </a:solidFill>
                <a:cs typeface="Times New Roman"/>
              </a:rPr>
              <a:t>ENJOYSPORT:</a:t>
            </a:r>
            <a:r>
              <a:rPr lang="en-IN" sz="2000" b="1" dirty="0" smtClean="0">
                <a:solidFill>
                  <a:srgbClr val="FF0000"/>
                </a:solidFill>
                <a:cs typeface="Times New Roman"/>
              </a:rPr>
              <a:t/>
            </a:r>
            <a:br>
              <a:rPr lang="en-IN" sz="2000" b="1" dirty="0" smtClean="0">
                <a:solidFill>
                  <a:srgbClr val="FF0000"/>
                </a:solidFill>
                <a:cs typeface="Times New Roman"/>
              </a:rPr>
            </a:br>
            <a:endParaRPr lang="en-IN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sz="2000" dirty="0" smtClean="0">
              <a:latin typeface="+mj-lt"/>
            </a:endParaRPr>
          </a:p>
          <a:p>
            <a:pPr marL="41973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b="1" spc="190" dirty="0">
                <a:solidFill>
                  <a:srgbClr val="FF0000"/>
                </a:solidFill>
                <a:latin typeface="+mj-lt"/>
                <a:cs typeface="Times New Roman"/>
              </a:rPr>
              <a:t>TASK</a:t>
            </a:r>
            <a:r>
              <a:rPr lang="en-US" sz="2400" b="1" spc="190" dirty="0">
                <a:latin typeface="+mj-lt"/>
                <a:cs typeface="Times New Roman"/>
              </a:rPr>
              <a:t>:</a:t>
            </a:r>
            <a:r>
              <a:rPr lang="en-US" sz="2400" spc="190" dirty="0">
                <a:latin typeface="+mj-lt"/>
                <a:cs typeface="Times New Roman"/>
              </a:rPr>
              <a:t> </a:t>
            </a:r>
            <a:r>
              <a:rPr lang="en-US" sz="2400" spc="190" dirty="0" smtClean="0">
                <a:latin typeface="+mj-lt"/>
                <a:cs typeface="Times New Roman"/>
              </a:rPr>
              <a:t>to </a:t>
            </a:r>
            <a:r>
              <a:rPr lang="en-US" sz="2400" spc="190" dirty="0">
                <a:latin typeface="+mj-lt"/>
                <a:cs typeface="Times New Roman"/>
              </a:rPr>
              <a:t>predict “enjoy sport” of an arbitrary day </a:t>
            </a:r>
            <a:r>
              <a:rPr lang="en-US" sz="2400" spc="190" dirty="0" smtClean="0">
                <a:latin typeface="+mj-lt"/>
                <a:cs typeface="Times New Roman"/>
              </a:rPr>
              <a:t>based </a:t>
            </a:r>
            <a:r>
              <a:rPr lang="en-US" sz="2400" spc="190" dirty="0">
                <a:latin typeface="+mj-lt"/>
                <a:cs typeface="Times New Roman"/>
              </a:rPr>
              <a:t>on other values of </a:t>
            </a:r>
            <a:r>
              <a:rPr lang="en-US" sz="2400" spc="190" dirty="0" smtClean="0">
                <a:latin typeface="+mj-lt"/>
                <a:cs typeface="Times New Roman"/>
              </a:rPr>
              <a:t>attributes</a:t>
            </a:r>
          </a:p>
          <a:p>
            <a:pPr marL="41973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b="1" spc="190" dirty="0" smtClean="0">
                <a:solidFill>
                  <a:srgbClr val="FF0000"/>
                </a:solidFill>
                <a:latin typeface="+mj-lt"/>
                <a:cs typeface="Times New Roman"/>
              </a:rPr>
              <a:t>HYPOTHESIS REPRESENTATION:</a:t>
            </a: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spc="190" dirty="0" smtClean="0">
                <a:latin typeface="+mj-lt"/>
                <a:cs typeface="Times New Roman"/>
              </a:rPr>
              <a:t>Conjunction of constraints on the instance attributes.</a:t>
            </a: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spc="190" dirty="0" smtClean="0">
                <a:latin typeface="+mj-lt"/>
                <a:cs typeface="Times New Roman"/>
              </a:rPr>
              <a:t>Here, it’s a vector having 6 constraints </a:t>
            </a:r>
            <a:r>
              <a:rPr lang="en-US" sz="2400" spc="190" dirty="0" err="1" smtClean="0">
                <a:latin typeface="+mj-lt"/>
                <a:cs typeface="Times New Roman"/>
              </a:rPr>
              <a:t>i.e</a:t>
            </a:r>
            <a:r>
              <a:rPr lang="en-US" sz="2400" spc="190" dirty="0" smtClean="0">
                <a:latin typeface="+mj-lt"/>
                <a:cs typeface="Times New Roman"/>
              </a:rPr>
              <a:t> </a:t>
            </a:r>
            <a:r>
              <a:rPr lang="en-US" sz="2400" spc="190" dirty="0" err="1" smtClean="0">
                <a:latin typeface="+mj-lt"/>
                <a:cs typeface="Times New Roman"/>
              </a:rPr>
              <a:t>sky,temp,humid,wind,water</a:t>
            </a:r>
            <a:r>
              <a:rPr lang="en-US" sz="2400" spc="190" dirty="0" smtClean="0">
                <a:latin typeface="+mj-lt"/>
                <a:cs typeface="Times New Roman"/>
              </a:rPr>
              <a:t> and forecast.</a:t>
            </a: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z="2400" spc="190" dirty="0" smtClean="0">
                <a:latin typeface="+mj-lt"/>
                <a:cs typeface="Times New Roman"/>
              </a:rPr>
              <a:t>For each attribute, Hypothesis will be</a:t>
            </a:r>
            <a:r>
              <a:rPr lang="en-US" sz="2000" spc="190" dirty="0" smtClean="0">
                <a:latin typeface="+mj-lt"/>
                <a:cs typeface="Times New Roman"/>
              </a:rPr>
              <a:t>:</a:t>
            </a:r>
          </a:p>
          <a:p>
            <a:pPr marL="2134234" lvl="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pc="190" dirty="0" smtClean="0">
                <a:latin typeface="+mj-lt"/>
                <a:cs typeface="Times New Roman"/>
              </a:rPr>
              <a:t>“?” -</a:t>
            </a:r>
            <a:r>
              <a:rPr lang="en-US" spc="190" dirty="0" smtClean="0">
                <a:latin typeface="+mj-lt"/>
                <a:cs typeface="Times New Roman"/>
                <a:sym typeface="Wingdings" panose="05000000000000000000" pitchFamily="2" charset="2"/>
              </a:rPr>
              <a:t> any value is acceptable for this attribute</a:t>
            </a:r>
          </a:p>
          <a:p>
            <a:pPr marL="2134234" lvl="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pc="190" dirty="0" smtClean="0">
                <a:latin typeface="+mj-lt"/>
                <a:cs typeface="Times New Roman"/>
                <a:sym typeface="Wingdings" panose="05000000000000000000" pitchFamily="2" charset="2"/>
              </a:rPr>
              <a:t>“Ø” -&gt; no value is </a:t>
            </a:r>
            <a:r>
              <a:rPr lang="en-US" spc="190" dirty="0" err="1" smtClean="0">
                <a:latin typeface="+mj-lt"/>
                <a:cs typeface="Times New Roman"/>
                <a:sym typeface="Wingdings" panose="05000000000000000000" pitchFamily="2" charset="2"/>
              </a:rPr>
              <a:t>accptable</a:t>
            </a:r>
            <a:endParaRPr lang="en-US" spc="190" dirty="0" smtClean="0">
              <a:latin typeface="+mj-lt"/>
              <a:cs typeface="Times New Roman"/>
              <a:sym typeface="Wingdings" panose="05000000000000000000" pitchFamily="2" charset="2"/>
            </a:endParaRPr>
          </a:p>
          <a:p>
            <a:pPr marL="2134234" lvl="4" fontAlgn="auto">
              <a:spcBef>
                <a:spcPts val="5"/>
              </a:spcBef>
              <a:spcAft>
                <a:spcPts val="0"/>
              </a:spcAft>
              <a:defRPr/>
            </a:pPr>
            <a:r>
              <a:rPr lang="en-US" spc="190" dirty="0" smtClean="0">
                <a:latin typeface="+mj-lt"/>
                <a:cs typeface="Times New Roman"/>
                <a:sym typeface="Wingdings" panose="05000000000000000000" pitchFamily="2" charset="2"/>
              </a:rPr>
              <a:t>Specify a single value </a:t>
            </a:r>
            <a:r>
              <a:rPr lang="en-US" spc="190" dirty="0" err="1" smtClean="0">
                <a:latin typeface="+mj-lt"/>
                <a:cs typeface="Times New Roman"/>
                <a:sym typeface="Wingdings" panose="05000000000000000000" pitchFamily="2" charset="2"/>
              </a:rPr>
              <a:t>i.e</a:t>
            </a:r>
            <a:r>
              <a:rPr lang="en-US" spc="190" dirty="0" smtClean="0">
                <a:latin typeface="+mj-lt"/>
                <a:cs typeface="Times New Roman"/>
                <a:sym typeface="Wingdings" panose="05000000000000000000" pitchFamily="2" charset="2"/>
              </a:rPr>
              <a:t> required. Ex, warm.</a:t>
            </a:r>
            <a:endParaRPr lang="en-US" spc="190" dirty="0" smtClean="0">
              <a:latin typeface="+mj-lt"/>
              <a:cs typeface="Times New Roman"/>
            </a:endParaRP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endParaRPr lang="en-US" sz="2000" spc="190" dirty="0" smtClean="0">
              <a:latin typeface="+mj-lt"/>
              <a:cs typeface="Times New Roman"/>
            </a:endParaRPr>
          </a:p>
          <a:p>
            <a:pPr marL="819784" lvl="1" fontAlgn="auto">
              <a:spcBef>
                <a:spcPts val="5"/>
              </a:spcBef>
              <a:spcAft>
                <a:spcPts val="0"/>
              </a:spcAft>
              <a:defRPr/>
            </a:pPr>
            <a:endParaRPr lang="en-US" sz="2000" dirty="0">
              <a:latin typeface="+mj-lt"/>
              <a:cs typeface="Times New Roman"/>
            </a:endParaRPr>
          </a:p>
          <a:p>
            <a:endParaRPr lang="en-IN" sz="2000" dirty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9154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3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A POSITIVE EXAMPLE: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	</a:t>
            </a:r>
            <a:r>
              <a:rPr lang="en-IN" sz="2400" dirty="0"/>
              <a:t> </a:t>
            </a:r>
            <a:r>
              <a:rPr lang="en-IN" sz="2400" dirty="0" smtClean="0"/>
              <a:t>if an instance ‘x’ </a:t>
            </a:r>
            <a:r>
              <a:rPr lang="en-IN" sz="2400" dirty="0" err="1" smtClean="0"/>
              <a:t>satifies</a:t>
            </a:r>
            <a:r>
              <a:rPr lang="en-IN" sz="2400" dirty="0" smtClean="0"/>
              <a:t> all constraints of hypothesis ‘h’ then ‘h’ classifies ‘x’ as a “</a:t>
            </a:r>
            <a:r>
              <a:rPr lang="en-IN" sz="2400" b="1" dirty="0" smtClean="0"/>
              <a:t>positive example”.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b="1" dirty="0"/>
              <a:t>	</a:t>
            </a:r>
            <a:r>
              <a:rPr lang="en-IN" sz="2400" b="1" dirty="0" smtClean="0"/>
              <a:t>	=&gt; h(x)=1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 smtClean="0"/>
              <a:t>example: </a:t>
            </a:r>
          </a:p>
          <a:p>
            <a:pPr lvl="3"/>
            <a:r>
              <a:rPr lang="en-IN" dirty="0" smtClean="0">
                <a:solidFill>
                  <a:srgbClr val="0070C0"/>
                </a:solidFill>
              </a:rPr>
              <a:t>(?, cold, high,?,?,?)  </a:t>
            </a:r>
            <a:r>
              <a:rPr lang="en-IN" dirty="0" smtClean="0"/>
              <a:t>means enjoys sport on a cold day with </a:t>
            </a:r>
            <a:r>
              <a:rPr lang="en-IN" dirty="0" err="1" smtClean="0"/>
              <a:t>highhumidity</a:t>
            </a:r>
            <a:endParaRPr lang="en-IN" dirty="0" smtClean="0"/>
          </a:p>
          <a:p>
            <a:pPr lvl="3"/>
            <a:r>
              <a:rPr lang="en-IN" dirty="0" smtClean="0">
                <a:solidFill>
                  <a:srgbClr val="0070C0"/>
                </a:solidFill>
              </a:rPr>
              <a:t>(?,?,?,?,?,?)</a:t>
            </a:r>
            <a:r>
              <a:rPr lang="en-IN" dirty="0" smtClean="0"/>
              <a:t> means enjoys sports = yes on any day </a:t>
            </a:r>
            <a:r>
              <a:rPr lang="en-IN" dirty="0" err="1" smtClean="0"/>
              <a:t>i.e</a:t>
            </a:r>
            <a:r>
              <a:rPr lang="en-IN" dirty="0" smtClean="0"/>
              <a:t> everyday positive</a:t>
            </a:r>
          </a:p>
          <a:p>
            <a:pPr lvl="3"/>
            <a:r>
              <a:rPr lang="en-IN" dirty="0" smtClean="0">
                <a:solidFill>
                  <a:srgbClr val="0070C0"/>
                </a:solidFill>
              </a:rPr>
              <a:t>(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Ø,</a:t>
            </a:r>
            <a:r>
              <a:rPr lang="en-US" spc="190" dirty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 </a:t>
            </a:r>
            <a:r>
              <a:rPr lang="en-US" spc="190" dirty="0" smtClean="0">
                <a:solidFill>
                  <a:srgbClr val="0070C0"/>
                </a:solidFill>
                <a:cs typeface="Times New Roman"/>
                <a:sym typeface="Wingdings" panose="05000000000000000000" pitchFamily="2" charset="2"/>
              </a:rPr>
              <a:t>Ø</a:t>
            </a:r>
            <a:r>
              <a:rPr lang="en-IN" dirty="0" smtClean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  <a:r>
              <a:rPr lang="en-IN" dirty="0" smtClean="0">
                <a:sym typeface="Wingdings" panose="05000000000000000000" pitchFamily="2" charset="2"/>
              </a:rPr>
              <a:t> means none of the day is a positive example.</a:t>
            </a:r>
            <a:endParaRPr lang="en-US" spc="190" dirty="0">
              <a:cs typeface="Times New Roman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995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902</Words>
  <Application>Microsoft Office PowerPoint</Application>
  <PresentationFormat>On-screen Show (4:3)</PresentationFormat>
  <Paragraphs>165</Paragraphs>
  <Slides>72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CS601PC:MACHINE LEARNING</vt:lpstr>
      <vt:lpstr>Textbook</vt:lpstr>
      <vt:lpstr>Unit-1 chapter-2</vt:lpstr>
      <vt:lpstr> CHAPTER-2 Concept learning and the General-to-specific ordering  </vt:lpstr>
      <vt:lpstr>A CONCEPT LEARNING TASK</vt:lpstr>
      <vt:lpstr>A CONCEPT LEARNING TASK</vt:lpstr>
      <vt:lpstr>PowerPoint Presentation</vt:lpstr>
      <vt:lpstr>TRAINING EXAMPLES FOR ENJOYSPORT: </vt:lpstr>
      <vt:lpstr>PowerPoint Presentation</vt:lpstr>
      <vt:lpstr>PowerPoint Presentation</vt:lpstr>
      <vt:lpstr>A CONCEPT LEARNING TASK</vt:lpstr>
      <vt:lpstr>A CONCEPT LEARNING TASK</vt:lpstr>
      <vt:lpstr>PowerPoint Presentation</vt:lpstr>
      <vt:lpstr>TRAINING EXAMPLES FOR ENJOYSPORT: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 LEARNING AS SEARCH</vt:lpstr>
      <vt:lpstr>PowerPoint Presentation</vt:lpstr>
      <vt:lpstr>PowerPoint Presentation</vt:lpstr>
      <vt:lpstr>General-to-Specific Ordering of Hypotheses</vt:lpstr>
      <vt:lpstr>General-to-Specific Ordering of Hypotheses</vt:lpstr>
      <vt:lpstr>General-to-Specific Ordering of Hypotheses</vt:lpstr>
      <vt:lpstr>FIND-S ALGORITHM</vt:lpstr>
      <vt:lpstr>FIND-S ALGORITHM</vt:lpstr>
      <vt:lpstr>FIND-S ALGORITHM</vt:lpstr>
      <vt:lpstr>FIND-S ALGORITHM</vt:lpstr>
      <vt:lpstr>FIND-S ALGORITHM</vt:lpstr>
      <vt:lpstr>FIND-S ALGORITHM</vt:lpstr>
      <vt:lpstr>FIND-S ALGORITHM</vt:lpstr>
      <vt:lpstr>FIND-S ALGORITHM</vt:lpstr>
      <vt:lpstr>FIND-S ALGORITHM</vt:lpstr>
      <vt:lpstr>VERSION SPACES &amp; CANDIDATE ELIMINATION ALGORITHM</vt:lpstr>
      <vt:lpstr>CONSISTENT</vt:lpstr>
      <vt:lpstr>LIST  - THEN – ELIMINATE ALGORTIHM</vt:lpstr>
      <vt:lpstr>LIST  - THEN – ELIMINATE ALGORTIHM CONSISTENT HYPOTHESIS &amp; VERSION SPACE</vt:lpstr>
      <vt:lpstr>LIST  - THEN – ELIMINATE ALGORTIHM</vt:lpstr>
      <vt:lpstr>COMPACT REPRESENTATION FOR VERSION SPACES</vt:lpstr>
      <vt:lpstr>GENERAL AND SPECIFIC BOUNDARIES</vt:lpstr>
      <vt:lpstr>VERSION SPACE REPRESENTAION THEOREM</vt:lpstr>
      <vt:lpstr>THE CANDIDATE_ELIMINATION ALGORITHM</vt:lpstr>
      <vt:lpstr>THE CANDIDATE_ELIMINATION ALGORITHM</vt:lpstr>
      <vt:lpstr>THE CANDIDATE_ELIMINATION ALGORITHM</vt:lpstr>
      <vt:lpstr>PowerPoint Presentation</vt:lpstr>
      <vt:lpstr>THE CANDIDATE_ELIMINATION ALGORITHM</vt:lpstr>
      <vt:lpstr>THE CANDIDATE_ELIMINATION ALGORITHM</vt:lpstr>
      <vt:lpstr>PowerPoint Presentation</vt:lpstr>
      <vt:lpstr>THE LEARNED VERSION SPACE</vt:lpstr>
      <vt:lpstr>CLASSIFYING NEW EXAMPLES</vt:lpstr>
      <vt:lpstr>CLASSIFYING NEW EXAMPLES</vt:lpstr>
      <vt:lpstr>REMARKS ON VERSION SPACE &amp; CANDIDATE_ELIMINATION</vt:lpstr>
      <vt:lpstr>ORDERING ON TRAINING EXAMPLES</vt:lpstr>
      <vt:lpstr>USE OF PARTIALLY LEARNED CONCEPTS</vt:lpstr>
      <vt:lpstr>CLASSIFYING NEW EXAMPLES</vt:lpstr>
      <vt:lpstr>HYPOTHESIS SPACE &amp; BIAS</vt:lpstr>
      <vt:lpstr>EXTENDING THE HYPOTHESIS SPACE</vt:lpstr>
      <vt:lpstr>UNBIASED LEARNER</vt:lpstr>
      <vt:lpstr>NO GENERALIZATION WITHOUT BIAS</vt:lpstr>
      <vt:lpstr>NO INDUCTIVE INFERENCE WITHOUT A BIAS</vt:lpstr>
      <vt:lpstr>INDUCTIVE BIAS</vt:lpstr>
      <vt:lpstr>INDUCTIVE BIAS OF CANDIDATE_ELIMINATION</vt:lpstr>
      <vt:lpstr>INDUCTIVE SYSTEM</vt:lpstr>
      <vt:lpstr>EQUIVALENT DEDUCTIVE SYSTEM</vt:lpstr>
      <vt:lpstr>EACH LEARNER HAS AN INDUCTIVE BIAS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CS601PC:MACHINE LEARNING</dc:title>
  <dc:creator>Windows User</dc:creator>
  <cp:lastModifiedBy>Windows User</cp:lastModifiedBy>
  <cp:revision>23</cp:revision>
  <dcterms:created xsi:type="dcterms:W3CDTF">2021-04-09T06:37:59Z</dcterms:created>
  <dcterms:modified xsi:type="dcterms:W3CDTF">2021-06-04T11:52:28Z</dcterms:modified>
</cp:coreProperties>
</file>